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Arial Black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hR2aKBl0RWG7119sdBQtGPxaTw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ArialBlack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2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Google Shape;24;p12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12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" name="Google Shape;26;p12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12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1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2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12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12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12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12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12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FEFEFE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1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2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03" name="Google Shape;103;p22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22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18" name="Google Shape;118;p24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1" type="body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0" name="Google Shape;130;p2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7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6" name="Google Shape;136;p2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8" name="Google Shape;48;p14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0" name="Google Shape;50;p14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EFEFE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80" name="Google Shape;80;p1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0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7" name="Google Shape;87;p2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1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1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1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1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11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1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11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1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11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1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11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1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Google Shape;20;p1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Google Shape;21;p1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lab.research.google.com/drive/1rds6Uz__qB1tsi89l86c0FuNktBkkUDN?usp=share_link" TargetMode="External"/><Relationship Id="rId4" Type="http://schemas.openxmlformats.org/officeDocument/2006/relationships/hyperlink" Target="https://public.tableau.com/app/profile/p.yashoda/viz/CropProduction1_16821576731760/finalcropproduction?publish=ye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E8793"/>
            </a:gs>
            <a:gs pos="13000">
              <a:srgbClr val="8E8793"/>
            </a:gs>
            <a:gs pos="100000">
              <a:srgbClr val="203844"/>
            </a:gs>
          </a:gsLst>
          <a:lin ang="5400000" scaled="0"/>
        </a:gra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"/>
          <p:cNvPicPr preferRelativeResize="0"/>
          <p:nvPr/>
        </p:nvPicPr>
        <p:blipFill rotWithShape="1">
          <a:blip r:embed="rId3">
            <a:alphaModFix/>
          </a:blip>
          <a:srcRect b="29889" l="45343" r="34533" t="37368"/>
          <a:stretch/>
        </p:blipFill>
        <p:spPr>
          <a:xfrm>
            <a:off x="-1579420" y="-1806905"/>
            <a:ext cx="13466619" cy="721017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"/>
          <p:cNvSpPr txBox="1"/>
          <p:nvPr/>
        </p:nvSpPr>
        <p:spPr>
          <a:xfrm>
            <a:off x="1704108" y="3916279"/>
            <a:ext cx="8544791" cy="923330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IN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Crop Production in India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4">
            <a:alphaModFix/>
          </a:blip>
          <a:srcRect b="29421" l="34204" r="53296" t="38176"/>
          <a:stretch/>
        </p:blipFill>
        <p:spPr>
          <a:xfrm rot="264740">
            <a:off x="8518708" y="3971611"/>
            <a:ext cx="1524000" cy="22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0"/>
          <p:cNvPicPr preferRelativeResize="0"/>
          <p:nvPr/>
        </p:nvPicPr>
        <p:blipFill rotWithShape="1">
          <a:blip r:embed="rId3">
            <a:alphaModFix/>
          </a:blip>
          <a:srcRect b="24635" l="40816" r="4579" t="4060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"/>
          <p:cNvSpPr txBox="1"/>
          <p:nvPr>
            <p:ph type="title"/>
          </p:nvPr>
        </p:nvSpPr>
        <p:spPr>
          <a:xfrm>
            <a:off x="677334" y="1343890"/>
            <a:ext cx="8596668" cy="5865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None/>
            </a:pPr>
            <a:r>
              <a:rPr lang="en-IN">
                <a:solidFill>
                  <a:schemeClr val="lt1"/>
                </a:solidFill>
              </a:rPr>
              <a:t>Links </a:t>
            </a:r>
            <a:endParaRPr/>
          </a:p>
        </p:txBody>
      </p:sp>
      <p:sp>
        <p:nvSpPr>
          <p:cNvPr id="151" name="Google Shape;151;p2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IN" u="sng">
                <a:solidFill>
                  <a:schemeClr val="hlink"/>
                </a:solidFill>
                <a:hlinkClick r:id="rId3"/>
              </a:rPr>
              <a:t>https://colab.research.google.com/drive/1rds6Uz__qB1tsi89l86c0FuNktBkkUDN?usp=share_link</a:t>
            </a:r>
            <a:r>
              <a:rPr lang="en-IN"/>
              <a:t>   (Python Colab note book)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IN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https://public.tableau.com/app/profile/p.yashoda/viz/CropProduction1_16821576731760/finalcropproduction?publish=yes</a:t>
            </a:r>
            <a:r>
              <a:rPr lang="en-IN">
                <a:solidFill>
                  <a:schemeClr val="lt1"/>
                </a:solidFill>
              </a:rPr>
              <a:t>   (Tableau)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</a:pPr>
            <a:r>
              <a:rPr b="1" i="1" lang="en-IN" sz="3600" u="sng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Introduction</a:t>
            </a:r>
            <a:endParaRPr/>
          </a:p>
        </p:txBody>
      </p:sp>
      <p:pic>
        <p:nvPicPr>
          <p:cNvPr id="157" name="Google Shape;157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31542" l="49072" r="27511" t="38621"/>
          <a:stretch/>
        </p:blipFill>
        <p:spPr>
          <a:xfrm>
            <a:off x="857443" y="1228588"/>
            <a:ext cx="10323175" cy="5412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"/>
          <p:cNvSpPr txBox="1"/>
          <p:nvPr/>
        </p:nvSpPr>
        <p:spPr>
          <a:xfrm>
            <a:off x="1011382" y="1427970"/>
            <a:ext cx="9459999" cy="3323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68021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</a:pPr>
            <a:r>
              <a:rPr b="1" i="0" lang="en-IN" sz="2100">
                <a:solidFill>
                  <a:srgbClr val="48432A"/>
                </a:solidFill>
                <a:latin typeface="Arial"/>
                <a:ea typeface="Arial"/>
                <a:cs typeface="Arial"/>
                <a:sym typeface="Arial"/>
              </a:rPr>
              <a:t>Indian agriculture began by 9000 BCE on north-west India with the early cultivation of plants, and domestication of crops and animals. </a:t>
            </a:r>
            <a:endParaRPr/>
          </a:p>
          <a:p>
            <a:pPr indent="-168021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</a:pPr>
            <a:r>
              <a:rPr b="1" i="0" lang="en-IN" sz="2100">
                <a:solidFill>
                  <a:srgbClr val="48432A"/>
                </a:solidFill>
                <a:latin typeface="Arial"/>
                <a:ea typeface="Arial"/>
                <a:cs typeface="Arial"/>
                <a:sym typeface="Arial"/>
              </a:rPr>
              <a:t>Indian subcontinent agriculture was the largest producer of wheat and grain. They settled life soon followed with implements and techniques being developed for agriculture.</a:t>
            </a:r>
            <a:endParaRPr b="1" sz="2100">
              <a:solidFill>
                <a:srgbClr val="48432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8021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</a:pPr>
            <a:r>
              <a:rPr b="1" i="0" lang="en-IN" sz="2100">
                <a:solidFill>
                  <a:srgbClr val="48432A"/>
                </a:solidFill>
                <a:latin typeface="Arial"/>
                <a:ea typeface="Arial"/>
                <a:cs typeface="Arial"/>
                <a:sym typeface="Arial"/>
              </a:rPr>
              <a:t>As per Second Advance Estimates for 2022-23, Total Foodgrain production in the country is estimated at record 3235.54 lakh tonnes which is higher by 79.38 LMT as compared to previous year 2021-22. Total production of Rice during 2022-23 is estimated at (record) 1308.37 lakh tonnes.</a:t>
            </a:r>
            <a:endParaRPr/>
          </a:p>
          <a:p>
            <a:pPr indent="-168021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</a:pPr>
            <a:r>
              <a:rPr b="1" lang="en-IN" sz="2100">
                <a:solidFill>
                  <a:srgbClr val="48432A"/>
                </a:solidFill>
                <a:latin typeface="Arial"/>
                <a:ea typeface="Arial"/>
                <a:cs typeface="Arial"/>
                <a:sym typeface="Arial"/>
              </a:rPr>
              <a:t>According to 2022 analysis </a:t>
            </a:r>
            <a:r>
              <a:rPr b="1" i="0" lang="en-IN" sz="2100">
                <a:solidFill>
                  <a:srgbClr val="48432A"/>
                </a:solidFill>
                <a:latin typeface="Arial"/>
                <a:ea typeface="Arial"/>
                <a:cs typeface="Arial"/>
                <a:sym typeface="Arial"/>
              </a:rPr>
              <a:t>Uttar Pradesh is India's top farming state.</a:t>
            </a:r>
            <a:endParaRPr b="1" i="0" sz="2100">
              <a:solidFill>
                <a:srgbClr val="48432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Which </a:t>
            </a:r>
            <a:r>
              <a:rPr b="1" i="1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CROP</a:t>
            </a:r>
            <a:r>
              <a:rPr b="0" i="0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 is the most common choice in </a:t>
            </a:r>
            <a:r>
              <a:rPr b="1" i="0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India</a:t>
            </a:r>
            <a:r>
              <a:rPr b="0" i="0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 Agriculture</a:t>
            </a:r>
            <a:br>
              <a:rPr b="0" i="0" lang="en-IN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n-IN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</a:br>
            <a:endParaRPr/>
          </a:p>
        </p:txBody>
      </p:sp>
      <p:sp>
        <p:nvSpPr>
          <p:cNvPr id="164" name="Google Shape;164;p4"/>
          <p:cNvSpPr txBox="1"/>
          <p:nvPr>
            <p:ph idx="1" type="body"/>
          </p:nvPr>
        </p:nvSpPr>
        <p:spPr>
          <a:xfrm>
            <a:off x="677334" y="2144446"/>
            <a:ext cx="8910011" cy="4185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b="0" i="0" lang="en-IN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India is an agricultural nation as 75% of the population depends on agriculture. India is mainly a leading producer of this crop and is grown in an area which receives heavy rainfall as it requires lots of water for its cultivation and is known as kharif crop. </a:t>
            </a:r>
            <a:endParaRPr/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b="0" i="0" lang="en-IN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Rice crop also known as paddy crop, India has largest output of rice in the world and is second largest exporter of rice in the world. </a:t>
            </a:r>
            <a:endParaRPr/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b="0" i="0" lang="en-IN" sz="2200" u="none" cap="none" strike="noStrike">
                <a:solidFill>
                  <a:schemeClr val="lt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Rice has been a basic food crop grown in India.</a:t>
            </a:r>
            <a:r>
              <a:rPr b="0" i="0" lang="en-IN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b="0" i="0" lang="en-IN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West Bengal is the state which produces rice in large amounts.</a:t>
            </a:r>
            <a:endParaRPr b="0" i="0" sz="2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IN" u="sng">
                <a:solidFill>
                  <a:schemeClr val="lt1"/>
                </a:solidFill>
                <a:highlight>
                  <a:srgbClr val="00FF00"/>
                </a:highlight>
              </a:rPr>
              <a:t>Top 5 crops in India</a:t>
            </a:r>
            <a:endParaRPr/>
          </a:p>
        </p:txBody>
      </p:sp>
      <p:pic>
        <p:nvPicPr>
          <p:cNvPr id="170" name="Google Shape;170;p5"/>
          <p:cNvPicPr preferRelativeResize="0"/>
          <p:nvPr/>
        </p:nvPicPr>
        <p:blipFill rotWithShape="1">
          <a:blip r:embed="rId3">
            <a:alphaModFix/>
          </a:blip>
          <a:srcRect b="37392" l="66705" r="1591" t="25645"/>
          <a:stretch/>
        </p:blipFill>
        <p:spPr>
          <a:xfrm>
            <a:off x="748145" y="1565561"/>
            <a:ext cx="2518064" cy="171796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5"/>
          <p:cNvSpPr txBox="1"/>
          <p:nvPr/>
        </p:nvSpPr>
        <p:spPr>
          <a:xfrm>
            <a:off x="748144" y="3283527"/>
            <a:ext cx="13508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1.Rice</a:t>
            </a:r>
            <a:endParaRPr/>
          </a:p>
        </p:txBody>
      </p:sp>
      <p:pic>
        <p:nvPicPr>
          <p:cNvPr id="172" name="Google Shape;172;p5"/>
          <p:cNvPicPr preferRelativeResize="0"/>
          <p:nvPr/>
        </p:nvPicPr>
        <p:blipFill rotWithShape="1">
          <a:blip r:embed="rId4">
            <a:alphaModFix/>
          </a:blip>
          <a:srcRect b="42623" l="13489" r="75174" t="42083"/>
          <a:stretch/>
        </p:blipFill>
        <p:spPr>
          <a:xfrm>
            <a:off x="4059382" y="1565562"/>
            <a:ext cx="2258291" cy="171796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5"/>
          <p:cNvSpPr txBox="1"/>
          <p:nvPr/>
        </p:nvSpPr>
        <p:spPr>
          <a:xfrm>
            <a:off x="4447310" y="3338944"/>
            <a:ext cx="11568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2.</a:t>
            </a:r>
            <a:r>
              <a:rPr b="0" i="0" lang="en-I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i="0" lang="en-I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Wheat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4" name="Google Shape;174;p5"/>
          <p:cNvPicPr preferRelativeResize="0"/>
          <p:nvPr/>
        </p:nvPicPr>
        <p:blipFill rotWithShape="1">
          <a:blip r:embed="rId5">
            <a:alphaModFix/>
          </a:blip>
          <a:srcRect b="23229" l="71552" r="4716" t="27564"/>
          <a:stretch/>
        </p:blipFill>
        <p:spPr>
          <a:xfrm>
            <a:off x="7364730" y="1565560"/>
            <a:ext cx="2258291" cy="171796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5"/>
          <p:cNvSpPr txBox="1"/>
          <p:nvPr/>
        </p:nvSpPr>
        <p:spPr>
          <a:xfrm>
            <a:off x="7744691" y="3283527"/>
            <a:ext cx="1388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3.</a:t>
            </a:r>
            <a:r>
              <a:rPr b="0" i="0" lang="en-I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 Maize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6" name="Google Shape;176;p5"/>
          <p:cNvPicPr preferRelativeResize="0"/>
          <p:nvPr/>
        </p:nvPicPr>
        <p:blipFill rotWithShape="1">
          <a:blip r:embed="rId6">
            <a:alphaModFix/>
          </a:blip>
          <a:srcRect b="60812" l="13523" r="75293" t="22815"/>
          <a:stretch/>
        </p:blipFill>
        <p:spPr>
          <a:xfrm>
            <a:off x="2563091" y="3990108"/>
            <a:ext cx="2258291" cy="171796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5"/>
          <p:cNvSpPr txBox="1"/>
          <p:nvPr/>
        </p:nvSpPr>
        <p:spPr>
          <a:xfrm>
            <a:off x="2750126" y="5708073"/>
            <a:ext cx="18842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 4. Maizeaize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8" name="Google Shape;178;p5"/>
          <p:cNvPicPr preferRelativeResize="0"/>
          <p:nvPr/>
        </p:nvPicPr>
        <p:blipFill rotWithShape="1">
          <a:blip r:embed="rId7">
            <a:alphaModFix/>
          </a:blip>
          <a:srcRect b="29687" l="67898" r="1874" t="26252"/>
          <a:stretch/>
        </p:blipFill>
        <p:spPr>
          <a:xfrm>
            <a:off x="6317673" y="3929948"/>
            <a:ext cx="2258291" cy="171796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5"/>
          <p:cNvSpPr txBox="1"/>
          <p:nvPr/>
        </p:nvSpPr>
        <p:spPr>
          <a:xfrm>
            <a:off x="6317673" y="5768324"/>
            <a:ext cx="24245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Pulses and Oilseeds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IN">
                <a:solidFill>
                  <a:schemeClr val="lt1"/>
                </a:solidFill>
              </a:rPr>
              <a:t>crops in India &amp; Production</a:t>
            </a:r>
            <a:endParaRPr/>
          </a:p>
        </p:txBody>
      </p:sp>
      <p:pic>
        <p:nvPicPr>
          <p:cNvPr id="185" name="Google Shape;185;p6"/>
          <p:cNvPicPr preferRelativeResize="0"/>
          <p:nvPr/>
        </p:nvPicPr>
        <p:blipFill rotWithShape="1">
          <a:blip r:embed="rId3">
            <a:alphaModFix/>
          </a:blip>
          <a:srcRect b="39996" l="54774" r="3978" t="25846"/>
          <a:stretch/>
        </p:blipFill>
        <p:spPr>
          <a:xfrm>
            <a:off x="277092" y="1440873"/>
            <a:ext cx="11693236" cy="519545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6"/>
          <p:cNvSpPr txBox="1"/>
          <p:nvPr/>
        </p:nvSpPr>
        <p:spPr>
          <a:xfrm>
            <a:off x="7051964" y="4038600"/>
            <a:ext cx="4862944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the data released by the government shows, India produced. 50.82 million tonnes of foodgrains in 1950-51. The production </a:t>
            </a:r>
            <a:br>
              <a:rPr b="1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I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2021-22, India recorded the highest ever foodgrain production of 314.51 million tonnes.</a:t>
            </a:r>
            <a:endParaRPr b="1"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1" lang="en-IN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</a:t>
            </a:r>
            <a:r>
              <a:rPr b="1" lang="en-IN" sz="6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MY DESIGNS </a:t>
            </a:r>
            <a:endParaRPr/>
          </a:p>
        </p:txBody>
      </p:sp>
      <p:pic>
        <p:nvPicPr>
          <p:cNvPr id="192" name="Google Shape;192;p7"/>
          <p:cNvPicPr preferRelativeResize="0"/>
          <p:nvPr/>
        </p:nvPicPr>
        <p:blipFill rotWithShape="1">
          <a:blip r:embed="rId3">
            <a:alphaModFix/>
          </a:blip>
          <a:srcRect b="12590" l="27388" r="17499" t="20163"/>
          <a:stretch/>
        </p:blipFill>
        <p:spPr>
          <a:xfrm>
            <a:off x="124692" y="1930400"/>
            <a:ext cx="5818910" cy="49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7"/>
          <p:cNvPicPr preferRelativeResize="0"/>
          <p:nvPr/>
        </p:nvPicPr>
        <p:blipFill rotWithShape="1">
          <a:blip r:embed="rId4">
            <a:alphaModFix/>
          </a:blip>
          <a:srcRect b="14122" l="27842" r="12954" t="19379"/>
          <a:stretch/>
        </p:blipFill>
        <p:spPr>
          <a:xfrm>
            <a:off x="6248400" y="1930400"/>
            <a:ext cx="5818908" cy="49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8"/>
          <p:cNvPicPr preferRelativeResize="0"/>
          <p:nvPr/>
        </p:nvPicPr>
        <p:blipFill rotWithShape="1">
          <a:blip r:embed="rId3">
            <a:alphaModFix/>
          </a:blip>
          <a:srcRect b="13316" l="27500" r="22841" t="18975"/>
          <a:stretch/>
        </p:blipFill>
        <p:spPr>
          <a:xfrm>
            <a:off x="152400" y="221673"/>
            <a:ext cx="6054436" cy="6539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8"/>
          <p:cNvPicPr preferRelativeResize="0"/>
          <p:nvPr/>
        </p:nvPicPr>
        <p:blipFill rotWithShape="1">
          <a:blip r:embed="rId4">
            <a:alphaModFix/>
          </a:blip>
          <a:srcRect b="13112" l="28296" r="10454" t="20996"/>
          <a:stretch/>
        </p:blipFill>
        <p:spPr>
          <a:xfrm>
            <a:off x="6317672" y="221673"/>
            <a:ext cx="5721928" cy="6539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9"/>
          <p:cNvPicPr preferRelativeResize="0"/>
          <p:nvPr/>
        </p:nvPicPr>
        <p:blipFill rotWithShape="1">
          <a:blip r:embed="rId3">
            <a:alphaModFix/>
          </a:blip>
          <a:srcRect b="14527" l="27954" r="12841" t="20187"/>
          <a:stretch/>
        </p:blipFill>
        <p:spPr>
          <a:xfrm>
            <a:off x="96983" y="110835"/>
            <a:ext cx="5999018" cy="6747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9"/>
          <p:cNvPicPr preferRelativeResize="0"/>
          <p:nvPr/>
        </p:nvPicPr>
        <p:blipFill rotWithShape="1">
          <a:blip r:embed="rId4">
            <a:alphaModFix/>
          </a:blip>
          <a:srcRect b="6038" l="1932" r="14887" t="0"/>
          <a:stretch/>
        </p:blipFill>
        <p:spPr>
          <a:xfrm>
            <a:off x="6220690" y="110835"/>
            <a:ext cx="5874327" cy="6747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2023-04-28T10:12:31Z</dcterms:created>
  <dc:creator>P YASHODA</dc:creator>
</cp:coreProperties>
</file>